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610" r:id="rId2"/>
    <p:sldId id="306" r:id="rId3"/>
    <p:sldId id="275" r:id="rId4"/>
    <p:sldId id="597" r:id="rId5"/>
    <p:sldId id="598" r:id="rId6"/>
    <p:sldId id="599" r:id="rId7"/>
    <p:sldId id="600" r:id="rId8"/>
    <p:sldId id="601" r:id="rId9"/>
    <p:sldId id="606" r:id="rId10"/>
    <p:sldId id="602" r:id="rId11"/>
    <p:sldId id="603" r:id="rId12"/>
    <p:sldId id="607" r:id="rId13"/>
    <p:sldId id="604" r:id="rId14"/>
    <p:sldId id="609" r:id="rId15"/>
    <p:sldId id="605" r:id="rId16"/>
    <p:sldId id="61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B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>
        <p:scale>
          <a:sx n="75" d="100"/>
          <a:sy n="75" d="100"/>
        </p:scale>
        <p:origin x="811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FBB86-C7F0-4066-8007-8E404052E9DB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33C006-9C65-411F-A8CE-86B84600B4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010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AFFC95-9B45-68FB-7229-23CD4F0BA1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32E0EB-41DE-50DD-DC78-DC43765C8A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910934-E5D4-ABE4-6653-5C8B860E2C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10569"/>
            <a:ext cx="3808520" cy="365125"/>
          </a:xfrm>
        </p:spPr>
        <p:txBody>
          <a:bodyPr/>
          <a:lstStyle>
            <a:lvl1pPr>
              <a:defRPr sz="2800" b="1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defRPr>
            </a:lvl1pPr>
          </a:lstStyle>
          <a:p>
            <a:r>
              <a:rPr lang="en-US" altLang="ko-KR"/>
              <a:t>Update 20230910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8BD66-A5A2-CDC1-793E-DDCEAF96E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296BB9-313E-0DEE-732F-456BADEC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23813"/>
            <a:ext cx="2743200" cy="365125"/>
          </a:xfrm>
        </p:spPr>
        <p:txBody>
          <a:bodyPr/>
          <a:lstStyle>
            <a:lvl1pPr>
              <a:defRPr sz="200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defRPr>
            </a:lvl1pPr>
          </a:lstStyle>
          <a:p>
            <a:fld id="{50226000-C4DD-4B02-AD7D-8A269F0C13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4035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E6AD79-3BA7-7E47-B429-32D0B48AC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2A5C35-DBC8-1954-CD7F-A510CEA2E7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D542BB-5B31-2962-F48B-CD1D7BC8A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B44C45-CDCB-90CB-B067-D91F151ED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8D51D4-C759-B225-2E7C-9A21741A2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0674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8CDA7D-B61C-F8C3-002B-CEFF1B2927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175386-E57D-AB7E-F938-DD1728E96B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052534-1A1B-BE80-EBE4-3F80C4A26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A8A8B9-8B03-199F-8C53-1921FE925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6E52E2-3E7E-CF9F-E73D-67E1B5EDD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909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7E4CB-2E37-48C0-FFF4-122B8A54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1BF422-217F-0A63-DC60-16181A3BE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2CE692-3F54-8B0F-89C3-82430F3BF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AA53D2-5AA8-F88B-A75F-F88139079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0267F6-E695-F1E8-B798-2F0AF1B1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461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EAD099-DB34-13CF-F13F-026D4B365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83C321-7F64-7EE2-1FF9-3C3EBF95D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0F3842-D07E-7173-DE83-513331817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507D6D-0101-0B8A-5E5B-5F334D1AD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26F530-26ED-0C88-D5C8-1365DAF19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742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7E45C-05FE-EE3D-0FFE-41D610D2B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5A39B3-1943-D8E3-16DF-92A5702080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38722A-AE89-1479-E141-00EC522F2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A20224-FC79-A872-C09E-677FEEADF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ED6468-E953-66F7-D630-82B4A02ED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D56BB-8671-8881-62D6-6F914C675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2790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56424C-00AA-BA9B-0986-42C0EAED9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30269C-05AC-7982-333F-22B676CB1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B8BD19-86E6-F22C-EB1F-FD4358B1C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22AB824-9B4E-E4BE-2A2E-2C21110AE9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69A737F-77AD-7C38-6242-CB3BAA59A3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C5FDA3-112E-3134-85B5-AB69B1D07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00F0192-4605-A313-68DE-C406E734A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AFAA7CB-EC3D-C70C-05BC-92B05045F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21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E7CAFE-B790-9A41-7E51-63378ABF1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301606-C20D-E912-72DA-0ECD3BFEF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AC1C571-29FC-0207-038A-8E3E5FAAE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C3A9CB-F268-86D9-567F-8F955DAD9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067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9245153-9D8A-82F1-62A9-86543A896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C7A861F-F2A4-F819-5340-22F0C67E7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E10B0C-C53F-DA1C-DEB2-AAA64591D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362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EC124F-52C4-D949-F388-67AFDA7D9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F65E25-8E5E-BC9F-0E22-009180B8C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36C25C-190B-59EB-9A16-C687CD1A3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BF899A-105A-F0E4-B040-CFA2CC6CF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FDAE03-DEC0-4F35-C4E2-92257D048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F65AB7-737C-DABF-233A-A03FA33CA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629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7BA3B-48E6-DFB0-DCC6-CD0646DF5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431E4DF-F2D6-8233-ED8B-8ED4E1C342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485433-E0F6-757E-4D46-EBA6EF63F3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4089DA-D2A4-B091-ADC6-93C5FAD8B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AEFCED-D916-B54F-5F2F-8F43D8121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2F8F13-71BC-FF5C-3B87-3675F191D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826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FD0D742-DA2B-01B1-2FDD-66BA22CA8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8CB5FA-C870-FE65-9EAD-B3CB563B7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1024A1-9173-4844-1C25-733FEE39FD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Update 20230910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263247-F000-E33F-071C-AFD5288710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359792-3B19-8377-44AD-359BDA0679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26000-C4DD-4B02-AD7D-8A269F0C13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51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5CE263E-44BE-F956-C338-22B8D20F57E7}"/>
              </a:ext>
            </a:extLst>
          </p:cNvPr>
          <p:cNvSpPr/>
          <p:nvPr/>
        </p:nvSpPr>
        <p:spPr>
          <a:xfrm>
            <a:off x="-12191" y="0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62C98265-F6B1-C238-035F-611D727C0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37" y="3743382"/>
            <a:ext cx="3663522" cy="31146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4F0AB7-3050-9478-45E4-4D36C3642F6A}"/>
              </a:ext>
            </a:extLst>
          </p:cNvPr>
          <p:cNvSpPr txBox="1"/>
          <p:nvPr/>
        </p:nvSpPr>
        <p:spPr>
          <a:xfrm>
            <a:off x="467360" y="1281419"/>
            <a:ext cx="70898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b="1" dirty="0" err="1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터틀봇</a:t>
            </a:r>
            <a:r>
              <a:rPr lang="ko-KR" altLang="en-US" sz="88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 자율주행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4F72EE-6148-0E4E-DA92-9CDFF4303B22}"/>
              </a:ext>
            </a:extLst>
          </p:cNvPr>
          <p:cNvSpPr txBox="1"/>
          <p:nvPr/>
        </p:nvSpPr>
        <p:spPr>
          <a:xfrm>
            <a:off x="788676" y="2968365"/>
            <a:ext cx="11528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Chapter 3. </a:t>
            </a:r>
            <a:r>
              <a:rPr lang="ko-KR" altLang="en-US" sz="5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자율주행 이론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EE274E-8872-8544-5F2E-0F492CB3D236}"/>
              </a:ext>
            </a:extLst>
          </p:cNvPr>
          <p:cNvSpPr txBox="1"/>
          <p:nvPr/>
        </p:nvSpPr>
        <p:spPr>
          <a:xfrm>
            <a:off x="5815039" y="4238017"/>
            <a:ext cx="24626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구선생 </a:t>
            </a:r>
            <a:r>
              <a:rPr lang="ko-KR" altLang="en-US" sz="2800" b="1" dirty="0" err="1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로보틱스</a:t>
            </a:r>
            <a:endParaRPr lang="ko-KR" altLang="en-US" sz="28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455D94-7628-31AE-A4BE-364873BF2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52F89C93-3662-7501-9F88-53D2EA99A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Update 20230910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2995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668E372F-E86B-A5CD-5C8A-5B25F177808E}"/>
              </a:ext>
            </a:extLst>
          </p:cNvPr>
          <p:cNvSpPr/>
          <p:nvPr/>
        </p:nvSpPr>
        <p:spPr>
          <a:xfrm>
            <a:off x="-12191" y="5277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지도를 어떻게 해석하는가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2092F60-1885-329A-21E1-26A72A78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985" y="2069067"/>
            <a:ext cx="6189884" cy="4505654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86D504-303A-1ED9-6687-0D913ECE289B}"/>
              </a:ext>
            </a:extLst>
          </p:cNvPr>
          <p:cNvSpPr txBox="1"/>
          <p:nvPr/>
        </p:nvSpPr>
        <p:spPr>
          <a:xfrm>
            <a:off x="6896839" y="3241408"/>
            <a:ext cx="4679132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에서 지도의 </a:t>
            </a:r>
            <a:endParaRPr lang="en-US" altLang="ko-KR" sz="24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  <a:p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흰색은 이동 가능 영역</a:t>
            </a:r>
            <a:endParaRPr lang="en-US" altLang="ko-KR" sz="24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  <a:p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검정색은 이동 불가 영역</a:t>
            </a:r>
            <a:endParaRPr lang="en-US" altLang="ko-KR" sz="24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  <a:p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회색은 미지의 영역을 의미한다</a:t>
            </a:r>
            <a:endParaRPr lang="en-US" altLang="ko-KR" sz="24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0F4DBB-1509-B542-14B9-CEA26C88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2668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EFC49D0-4775-8F4E-2CDD-A10CBD50CDA8}"/>
              </a:ext>
            </a:extLst>
          </p:cNvPr>
          <p:cNvSpPr/>
          <p:nvPr/>
        </p:nvSpPr>
        <p:spPr>
          <a:xfrm>
            <a:off x="-12191" y="5277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알고리즘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C7FFAC1-89D3-3BE1-16B3-943A68063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682" y="1994147"/>
            <a:ext cx="4062715" cy="4013170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1A6DF5-67FD-CD69-F124-19F80546C285}"/>
              </a:ext>
            </a:extLst>
          </p:cNvPr>
          <p:cNvSpPr txBox="1"/>
          <p:nvPr/>
        </p:nvSpPr>
        <p:spPr>
          <a:xfrm>
            <a:off x="624774" y="6251116"/>
            <a:ext cx="10942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지도의 정보를 통해 목적지를 정하면 최단 경로 알고리즘으로 경로가 생성된다 </a:t>
            </a:r>
            <a:endParaRPr lang="en-US" altLang="ko-KR" sz="24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C6CCF72-AC3D-0BD9-B15F-3ADF7D852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749" y="2018889"/>
            <a:ext cx="6047960" cy="3605374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E11384-4DCF-6832-DDB3-F72CD6E29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5845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C96E211-0DE7-87A2-B444-DA6242F1B629}"/>
              </a:ext>
            </a:extLst>
          </p:cNvPr>
          <p:cNvSpPr/>
          <p:nvPr/>
        </p:nvSpPr>
        <p:spPr>
          <a:xfrm>
            <a:off x="-12191" y="5277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알고리즘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1A6DF5-67FD-CD69-F124-19F80546C285}"/>
              </a:ext>
            </a:extLst>
          </p:cNvPr>
          <p:cNvSpPr txBox="1"/>
          <p:nvPr/>
        </p:nvSpPr>
        <p:spPr>
          <a:xfrm>
            <a:off x="624774" y="6251116"/>
            <a:ext cx="10942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최단 경로를 생성할  때 주변 장애물과의 거리를 보정하여 경로를 생성한다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35F97-949E-E0AC-CEA0-F30627A782E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916776" y="1854581"/>
            <a:ext cx="4212000" cy="4212000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B878DBF-E0E2-1F2D-91A3-AA35301DE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767" y="1893884"/>
            <a:ext cx="4212013" cy="4212013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B3DB1B14-E6F8-4797-91D2-C03994EFB53E}"/>
              </a:ext>
            </a:extLst>
          </p:cNvPr>
          <p:cNvSpPr/>
          <p:nvPr/>
        </p:nvSpPr>
        <p:spPr>
          <a:xfrm>
            <a:off x="5685888" y="3429000"/>
            <a:ext cx="740780" cy="833378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0629974-2E75-BB03-E0F3-FDC5DC6A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5505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5945054D-630B-AD7E-E4CE-A2B485B89321}"/>
              </a:ext>
            </a:extLst>
          </p:cNvPr>
          <p:cNvSpPr/>
          <p:nvPr/>
        </p:nvSpPr>
        <p:spPr>
          <a:xfrm>
            <a:off x="-12191" y="5277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알고리즘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1A6DF5-67FD-CD69-F124-19F80546C285}"/>
              </a:ext>
            </a:extLst>
          </p:cNvPr>
          <p:cNvSpPr txBox="1"/>
          <p:nvPr/>
        </p:nvSpPr>
        <p:spPr>
          <a:xfrm>
            <a:off x="624774" y="5804893"/>
            <a:ext cx="10942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생성된 경로를 따라 움직이도록 모터에 명령을 보낸다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.</a:t>
            </a:r>
          </a:p>
          <a:p>
            <a:pPr algn="ctr"/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경로에서 벗어난 오차는 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PID 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제어를 통해서 보정한다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D4E7648-7D87-A4FF-58DA-C482BA244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634" y="2186609"/>
            <a:ext cx="5078821" cy="3334043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796618C-ABE3-A356-0702-F31EA60A1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763" y="2092701"/>
            <a:ext cx="6099448" cy="352185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20AE567-F402-3275-BE5A-E2552D8CC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6689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4D670AC3-DD11-F55E-D297-68E5F28423E9}"/>
              </a:ext>
            </a:extLst>
          </p:cNvPr>
          <p:cNvSpPr/>
          <p:nvPr/>
        </p:nvSpPr>
        <p:spPr>
          <a:xfrm>
            <a:off x="-12191" y="5277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알고리즘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1A6DF5-67FD-CD69-F124-19F80546C285}"/>
              </a:ext>
            </a:extLst>
          </p:cNvPr>
          <p:cNvSpPr txBox="1"/>
          <p:nvPr/>
        </p:nvSpPr>
        <p:spPr>
          <a:xfrm>
            <a:off x="624774" y="6251116"/>
            <a:ext cx="10942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인접한 장애물이 있을 경우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, 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경로를 수정한다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35F97-949E-E0AC-CEA0-F30627A782E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6776" y="1854581"/>
            <a:ext cx="4212000" cy="4212000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B878DBF-E0E2-1F2D-91A3-AA35301DE0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3767" y="1900493"/>
            <a:ext cx="4212013" cy="4198795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B3DB1B14-E6F8-4797-91D2-C03994EFB53E}"/>
              </a:ext>
            </a:extLst>
          </p:cNvPr>
          <p:cNvSpPr/>
          <p:nvPr/>
        </p:nvSpPr>
        <p:spPr>
          <a:xfrm>
            <a:off x="5685888" y="3429000"/>
            <a:ext cx="740780" cy="833378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682B2D-4C2A-A701-DE57-EEBA6157F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694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55FAECD-999B-B149-BA04-7A588FC60CF6}"/>
              </a:ext>
            </a:extLst>
          </p:cNvPr>
          <p:cNvSpPr/>
          <p:nvPr/>
        </p:nvSpPr>
        <p:spPr>
          <a:xfrm>
            <a:off x="-12191" y="5277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동영상 강의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D88D5E6-BA25-51F7-E0B4-D378C5C7D7FE}"/>
              </a:ext>
            </a:extLst>
          </p:cNvPr>
          <p:cNvSpPr/>
          <p:nvPr/>
        </p:nvSpPr>
        <p:spPr>
          <a:xfrm>
            <a:off x="9341058" y="3892737"/>
            <a:ext cx="2191954" cy="230478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A76A6D-6B26-691C-1F7C-FA52FE72C235}"/>
              </a:ext>
            </a:extLst>
          </p:cNvPr>
          <p:cNvSpPr txBox="1"/>
          <p:nvPr/>
        </p:nvSpPr>
        <p:spPr>
          <a:xfrm>
            <a:off x="520380" y="5270980"/>
            <a:ext cx="9086607" cy="1061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30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마비옛체" panose="02000503000000000000" pitchFamily="2" charset="-127"/>
                <a:cs typeface="Times New Roman" panose="02020603050405020304" pitchFamily="18" charset="0"/>
              </a:rPr>
              <a:t>자율주행 로봇은 어떻게 주행하는가</a:t>
            </a:r>
            <a:r>
              <a:rPr lang="en-US" altLang="ko-KR" sz="30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마비옛체" panose="02000503000000000000" pitchFamily="2" charset="-127"/>
                <a:cs typeface="Times New Roman" panose="02020603050405020304" pitchFamily="18" charset="0"/>
              </a:rPr>
              <a:t>? Navigation</a:t>
            </a:r>
            <a:r>
              <a:rPr lang="ko-KR" altLang="en-US" sz="30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마비옛체" panose="02000503000000000000" pitchFamily="2" charset="-127"/>
                <a:cs typeface="Times New Roman" panose="02020603050405020304" pitchFamily="18" charset="0"/>
              </a:rPr>
              <a:t>편</a:t>
            </a:r>
            <a:r>
              <a:rPr lang="en-US" altLang="ko-KR" sz="28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https://youtu.be/xed_-71BpmM?si=sBDEyf-TPPkWhc6E</a:t>
            </a:r>
            <a:endParaRPr lang="en-US" altLang="ko-KR" sz="3000" kern="100" dirty="0">
              <a:solidFill>
                <a:schemeClr val="bg1">
                  <a:lumMod val="95000"/>
                </a:schemeClr>
              </a:solidFill>
              <a:effectLst/>
              <a:latin typeface="마비옛체" panose="02000503000000000000" pitchFamily="2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5184C7E-94A4-F031-DABC-05EE5AB49E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988" y="1910897"/>
            <a:ext cx="5741811" cy="3229769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C7BF76-BC71-92E1-8427-B93AF8B7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0359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55FAECD-999B-B149-BA04-7A588FC60CF6}"/>
              </a:ext>
            </a:extLst>
          </p:cNvPr>
          <p:cNvSpPr/>
          <p:nvPr/>
        </p:nvSpPr>
        <p:spPr>
          <a:xfrm>
            <a:off x="-12191" y="5277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C7BF76-BC71-92E1-8427-B93AF8B7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9EE41041-21BD-445D-2B05-6C4C9DF55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37" y="3743382"/>
            <a:ext cx="3663522" cy="31146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B44BB9-329E-4CCF-AC12-E4A78519EE02}"/>
              </a:ext>
            </a:extLst>
          </p:cNvPr>
          <p:cNvSpPr txBox="1"/>
          <p:nvPr/>
        </p:nvSpPr>
        <p:spPr>
          <a:xfrm>
            <a:off x="-575194" y="1829070"/>
            <a:ext cx="97840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감사합니다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D42D02-A044-FE0D-3DAE-57D5CAA0B77B}"/>
              </a:ext>
            </a:extLst>
          </p:cNvPr>
          <p:cNvSpPr txBox="1"/>
          <p:nvPr/>
        </p:nvSpPr>
        <p:spPr>
          <a:xfrm>
            <a:off x="5887438" y="4420468"/>
            <a:ext cx="24626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구선생 </a:t>
            </a:r>
            <a:r>
              <a:rPr lang="ko-KR" altLang="en-US" sz="2800" b="1" dirty="0" err="1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로보틱스</a:t>
            </a:r>
            <a:endParaRPr lang="ko-KR" altLang="en-US" sz="28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03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5CE263E-44BE-F956-C338-22B8D20F57E7}"/>
              </a:ext>
            </a:extLst>
          </p:cNvPr>
          <p:cNvSpPr/>
          <p:nvPr/>
        </p:nvSpPr>
        <p:spPr>
          <a:xfrm>
            <a:off x="-12191" y="0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7764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강의 자료 다운로드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FC57A36-397E-4521-98A3-C505521EAF45}"/>
              </a:ext>
            </a:extLst>
          </p:cNvPr>
          <p:cNvSpPr/>
          <p:nvPr/>
        </p:nvSpPr>
        <p:spPr>
          <a:xfrm>
            <a:off x="763941" y="2186609"/>
            <a:ext cx="3200400" cy="32004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5149B2-2C0D-B0AB-1B88-952FCD0036D4}"/>
              </a:ext>
            </a:extLst>
          </p:cNvPr>
          <p:cNvSpPr txBox="1"/>
          <p:nvPr/>
        </p:nvSpPr>
        <p:spPr>
          <a:xfrm>
            <a:off x="4070102" y="3071471"/>
            <a:ext cx="8060166" cy="1164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3000" kern="100" dirty="0" err="1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마비옛체" panose="02000503000000000000" pitchFamily="2" charset="-127"/>
                <a:cs typeface="Times New Roman" panose="02020603050405020304" pitchFamily="18" charset="0"/>
              </a:rPr>
              <a:t>터틀봇</a:t>
            </a:r>
            <a:r>
              <a:rPr lang="ko-KR" altLang="en-US" sz="30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마비옛체" panose="02000503000000000000" pitchFamily="2" charset="-127"/>
                <a:cs typeface="Times New Roman" panose="02020603050405020304" pitchFamily="18" charset="0"/>
              </a:rPr>
              <a:t> 자율주행 강의 노트</a:t>
            </a:r>
            <a:endParaRPr lang="en-US" altLang="ko-KR" sz="3000" kern="100" dirty="0">
              <a:solidFill>
                <a:schemeClr val="bg1">
                  <a:lumMod val="95000"/>
                </a:schemeClr>
              </a:solidFill>
              <a:effectLst/>
              <a:latin typeface="마비옛체" panose="02000503000000000000" pitchFamily="2" charset="-127"/>
              <a:ea typeface="마비옛체" panose="02000503000000000000" pitchFamily="2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0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https://github.com/DoveSensei/TurtlebotNote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4AD8980-3E23-625C-9105-55E8827A4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8042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5CE263E-44BE-F956-C338-22B8D20F57E7}"/>
              </a:ext>
            </a:extLst>
          </p:cNvPr>
          <p:cNvSpPr/>
          <p:nvPr/>
        </p:nvSpPr>
        <p:spPr>
          <a:xfrm>
            <a:off x="-12191" y="0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1911678" y="2828835"/>
            <a:ext cx="8356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SLAM </a:t>
            </a:r>
            <a:r>
              <a:rPr lang="ko-KR" altLang="en-US" sz="72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E221259-92C0-4C71-1DE7-F9F90B715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1728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5CE263E-44BE-F956-C338-22B8D20F57E7}"/>
              </a:ext>
            </a:extLst>
          </p:cNvPr>
          <p:cNvSpPr/>
          <p:nvPr/>
        </p:nvSpPr>
        <p:spPr>
          <a:xfrm>
            <a:off x="-12191" y="5277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SLAM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SALM </a:t>
            </a:r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이란</a:t>
            </a:r>
            <a:r>
              <a:rPr lang="en-US" altLang="ko-KR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?</a:t>
            </a:r>
            <a:endParaRPr lang="ko-KR" altLang="en-US" sz="36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6F2D25-0802-210A-5C7E-7E53E3B30E4E}"/>
              </a:ext>
            </a:extLst>
          </p:cNvPr>
          <p:cNvSpPr txBox="1"/>
          <p:nvPr/>
        </p:nvSpPr>
        <p:spPr>
          <a:xfrm>
            <a:off x="395468" y="1865110"/>
            <a:ext cx="114430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9B9B"/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imultaneous </a:t>
            </a:r>
            <a:r>
              <a:rPr lang="en-US" altLang="ko-KR" sz="2400" dirty="0">
                <a:solidFill>
                  <a:srgbClr val="FF9B9B"/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L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ocalization </a:t>
            </a:r>
            <a:r>
              <a:rPr lang="en-US" altLang="ko-KR" sz="2400" dirty="0">
                <a:solidFill>
                  <a:srgbClr val="FF9B9B"/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A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nd </a:t>
            </a:r>
            <a:r>
              <a:rPr lang="en-US" altLang="ko-KR" sz="2400" dirty="0">
                <a:solidFill>
                  <a:srgbClr val="FF9B9B"/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M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apping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의 약자로 </a:t>
            </a:r>
            <a:r>
              <a:rPr lang="ko-KR" altLang="en-US" sz="2400" b="0" i="0" dirty="0">
                <a:solidFill>
                  <a:schemeClr val="bg1">
                    <a:lumMod val="85000"/>
                  </a:schemeClr>
                </a:solidFill>
                <a:effectLst/>
                <a:latin typeface="마비옛체" panose="02000503000000000000" pitchFamily="2" charset="-127"/>
                <a:ea typeface="마비옛체" panose="02000503000000000000" pitchFamily="2" charset="-127"/>
              </a:rPr>
              <a:t>동시적 위치추정 및 지도작성을 의미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5E7B186-E2E6-39FB-B321-52EED1EEF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342" y="2783538"/>
            <a:ext cx="4461817" cy="3358255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59F962-E590-EFE2-E526-4CBBFEA9285D}"/>
              </a:ext>
            </a:extLst>
          </p:cNvPr>
          <p:cNvSpPr txBox="1"/>
          <p:nvPr/>
        </p:nvSpPr>
        <p:spPr>
          <a:xfrm>
            <a:off x="951826" y="4033583"/>
            <a:ext cx="37522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나는 어디에</a:t>
            </a:r>
            <a:r>
              <a:rPr lang="en-US" altLang="ko-KR" sz="4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?</a:t>
            </a:r>
            <a:endParaRPr lang="ko-KR" altLang="en-US" sz="44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034B9DE2-F74A-2C44-67F2-33FF4087F5A9}"/>
              </a:ext>
            </a:extLst>
          </p:cNvPr>
          <p:cNvSpPr/>
          <p:nvPr/>
        </p:nvSpPr>
        <p:spPr>
          <a:xfrm>
            <a:off x="4749191" y="4077943"/>
            <a:ext cx="1030468" cy="68072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79384D-D87F-E9B4-21F0-EEF6929E02A4}"/>
              </a:ext>
            </a:extLst>
          </p:cNvPr>
          <p:cNvSpPr txBox="1"/>
          <p:nvPr/>
        </p:nvSpPr>
        <p:spPr>
          <a:xfrm>
            <a:off x="1814976" y="6245400"/>
            <a:ext cx="8334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SLAM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은 눈을 감고 사람이 지도를 그리는 과정과 비슷하다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BD53491-0FA7-6300-3A18-3C1F71BA1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8541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D4C0895-9137-0FEA-9564-C603F0273C99}"/>
              </a:ext>
            </a:extLst>
          </p:cNvPr>
          <p:cNvSpPr/>
          <p:nvPr/>
        </p:nvSpPr>
        <p:spPr>
          <a:xfrm>
            <a:off x="-12191" y="0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SLAM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알고리즘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4178A8D-83A3-C1E9-397E-90849566FCC4}"/>
              </a:ext>
            </a:extLst>
          </p:cNvPr>
          <p:cNvGrpSpPr/>
          <p:nvPr/>
        </p:nvGrpSpPr>
        <p:grpSpPr>
          <a:xfrm>
            <a:off x="332066" y="2186609"/>
            <a:ext cx="11639234" cy="2888029"/>
            <a:chOff x="332066" y="2487210"/>
            <a:chExt cx="11639234" cy="2888029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55FF7542-2CB2-32E6-C2EB-0038FE147DD5}"/>
                </a:ext>
              </a:extLst>
            </p:cNvPr>
            <p:cNvCxnSpPr>
              <a:cxnSpLocks/>
            </p:cNvCxnSpPr>
            <p:nvPr/>
          </p:nvCxnSpPr>
          <p:spPr>
            <a:xfrm>
              <a:off x="332066" y="4149546"/>
              <a:ext cx="7379374" cy="0"/>
            </a:xfrm>
            <a:prstGeom prst="line">
              <a:avLst/>
            </a:prstGeom>
            <a:ln w="508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7B81F5-50EB-1FF2-AB89-D7CCF568CDEA}"/>
                </a:ext>
              </a:extLst>
            </p:cNvPr>
            <p:cNvSpPr txBox="1"/>
            <p:nvPr/>
          </p:nvSpPr>
          <p:spPr>
            <a:xfrm>
              <a:off x="453984" y="3387672"/>
              <a:ext cx="145609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dirty="0">
                  <a:solidFill>
                    <a:schemeClr val="bg1">
                      <a:lumMod val="85000"/>
                    </a:schemeClr>
                  </a:solidFill>
                  <a:latin typeface="마비옛체" panose="02000503000000000000" pitchFamily="2" charset="-127"/>
                  <a:ea typeface="마비옛체" panose="02000503000000000000" pitchFamily="2" charset="-127"/>
                </a:rPr>
                <a:t>로봇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F9487E9-47F8-F4AB-4B79-DAB49D3F488C}"/>
                </a:ext>
              </a:extLst>
            </p:cNvPr>
            <p:cNvSpPr txBox="1"/>
            <p:nvPr/>
          </p:nvSpPr>
          <p:spPr>
            <a:xfrm>
              <a:off x="453984" y="4381846"/>
              <a:ext cx="145609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dirty="0">
                  <a:solidFill>
                    <a:schemeClr val="bg1">
                      <a:lumMod val="85000"/>
                    </a:schemeClr>
                  </a:solidFill>
                  <a:latin typeface="마비옛체" panose="02000503000000000000" pitchFamily="2" charset="-127"/>
                  <a:ea typeface="마비옛체" panose="02000503000000000000" pitchFamily="2" charset="-127"/>
                </a:rPr>
                <a:t>인간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DF6454-B302-423F-9485-A98E9F1381F5}"/>
                </a:ext>
              </a:extLst>
            </p:cNvPr>
            <p:cNvSpPr txBox="1"/>
            <p:nvPr/>
          </p:nvSpPr>
          <p:spPr>
            <a:xfrm>
              <a:off x="2920256" y="3387672"/>
              <a:ext cx="206331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1" dirty="0" err="1">
                  <a:solidFill>
                    <a:schemeClr val="bg1">
                      <a:lumMod val="85000"/>
                    </a:schemeClr>
                  </a:solidFill>
                  <a:latin typeface="마비옛체" panose="02000503000000000000" pitchFamily="2" charset="-127"/>
                  <a:ea typeface="마비옛체" panose="02000503000000000000" pitchFamily="2" charset="-127"/>
                </a:rPr>
                <a:t>엔코더</a:t>
              </a:r>
              <a:endParaRPr lang="ko-KR" altLang="en-US" sz="4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B8693F-1BF0-8EA5-8A6B-894A3D9B715D}"/>
                </a:ext>
              </a:extLst>
            </p:cNvPr>
            <p:cNvSpPr txBox="1"/>
            <p:nvPr/>
          </p:nvSpPr>
          <p:spPr>
            <a:xfrm>
              <a:off x="2920256" y="4381847"/>
              <a:ext cx="206331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1" dirty="0">
                  <a:solidFill>
                    <a:schemeClr val="bg1">
                      <a:lumMod val="85000"/>
                    </a:schemeClr>
                  </a:solidFill>
                  <a:latin typeface="마비옛체" panose="02000503000000000000" pitchFamily="2" charset="-127"/>
                  <a:ea typeface="마비옛체" panose="02000503000000000000" pitchFamily="2" charset="-127"/>
                </a:rPr>
                <a:t>발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A9228E9-C179-11EE-5AFB-3635B7FD2117}"/>
                </a:ext>
              </a:extLst>
            </p:cNvPr>
            <p:cNvSpPr txBox="1"/>
            <p:nvPr/>
          </p:nvSpPr>
          <p:spPr>
            <a:xfrm>
              <a:off x="5750179" y="3387672"/>
              <a:ext cx="206331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>
                      <a:lumMod val="85000"/>
                    </a:schemeClr>
                  </a:solidFill>
                  <a:latin typeface="마비옛체" panose="02000503000000000000" pitchFamily="2" charset="-127"/>
                  <a:ea typeface="마비옛체" panose="02000503000000000000" pitchFamily="2" charset="-127"/>
                </a:rPr>
                <a:t>LIDAR</a:t>
              </a:r>
              <a:endParaRPr lang="ko-KR" altLang="en-US" sz="4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973F141-5F24-639D-6C3D-BC149548A8AC}"/>
                </a:ext>
              </a:extLst>
            </p:cNvPr>
            <p:cNvSpPr txBox="1"/>
            <p:nvPr/>
          </p:nvSpPr>
          <p:spPr>
            <a:xfrm>
              <a:off x="5750179" y="4381847"/>
              <a:ext cx="206331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1" dirty="0">
                  <a:solidFill>
                    <a:schemeClr val="bg1">
                      <a:lumMod val="85000"/>
                    </a:schemeClr>
                  </a:solidFill>
                  <a:latin typeface="마비옛체" panose="02000503000000000000" pitchFamily="2" charset="-127"/>
                  <a:ea typeface="마비옛체" panose="02000503000000000000" pitchFamily="2" charset="-127"/>
                </a:rPr>
                <a:t>눈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9DC2662-1856-D701-8746-E203EB840F87}"/>
                </a:ext>
              </a:extLst>
            </p:cNvPr>
            <p:cNvSpPr txBox="1"/>
            <p:nvPr/>
          </p:nvSpPr>
          <p:spPr>
            <a:xfrm>
              <a:off x="2742457" y="2487210"/>
              <a:ext cx="241891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1" dirty="0">
                  <a:solidFill>
                    <a:schemeClr val="bg1">
                      <a:lumMod val="85000"/>
                    </a:schemeClr>
                  </a:solidFill>
                  <a:latin typeface="마비옛체" panose="02000503000000000000" pitchFamily="2" charset="-127"/>
                  <a:ea typeface="마비옛체" panose="02000503000000000000" pitchFamily="2" charset="-127"/>
                </a:rPr>
                <a:t>위치정보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A1BB2EF-06E5-9DDA-CA83-B7F63E8E0C99}"/>
                </a:ext>
              </a:extLst>
            </p:cNvPr>
            <p:cNvSpPr txBox="1"/>
            <p:nvPr/>
          </p:nvSpPr>
          <p:spPr>
            <a:xfrm>
              <a:off x="5458288" y="2487210"/>
              <a:ext cx="264709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1" dirty="0">
                  <a:solidFill>
                    <a:schemeClr val="bg1">
                      <a:lumMod val="85000"/>
                    </a:schemeClr>
                  </a:solidFill>
                  <a:latin typeface="마비옛체" panose="02000503000000000000" pitchFamily="2" charset="-127"/>
                  <a:ea typeface="마비옛체" panose="02000503000000000000" pitchFamily="2" charset="-127"/>
                </a:rPr>
                <a:t>거리 정보</a:t>
              </a: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FF6E823-0704-D9F5-AACF-3DA29CCC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03715" y="2487210"/>
              <a:ext cx="3967585" cy="2888029"/>
            </a:xfrm>
            <a:prstGeom prst="rect">
              <a:avLst/>
            </a:prstGeom>
            <a:ln w="50800">
              <a:solidFill>
                <a:schemeClr val="bg1">
                  <a:lumMod val="85000"/>
                </a:schemeClr>
              </a:solidFill>
            </a:ln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E11C4AC-FFF7-31A3-2425-E65BFCDF3CFD}"/>
              </a:ext>
            </a:extLst>
          </p:cNvPr>
          <p:cNvSpPr txBox="1"/>
          <p:nvPr/>
        </p:nvSpPr>
        <p:spPr>
          <a:xfrm>
            <a:off x="30480" y="5749772"/>
            <a:ext cx="12131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사람이 걸어 다니면서 눈으로 지형지물을 기록하며 지도를 작성하듯</a:t>
            </a:r>
            <a:endParaRPr lang="en-US" altLang="ko-KR" sz="24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  <a:p>
            <a:pPr algn="ctr"/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로봇도 </a:t>
            </a:r>
            <a:r>
              <a:rPr lang="ko-KR" altLang="en-US" sz="2400" b="1" dirty="0" err="1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엔코더를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 통해 이동 거리를 알고 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LIDAR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로 지형지물을 파악하여 지도를 그린다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551B79-FDEC-64FE-B950-646CB9C0D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1939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2C7190A9-CE8C-D0AA-37BC-7023085D9CF7}"/>
              </a:ext>
            </a:extLst>
          </p:cNvPr>
          <p:cNvSpPr/>
          <p:nvPr/>
        </p:nvSpPr>
        <p:spPr>
          <a:xfrm>
            <a:off x="-12191" y="0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SLAM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SLAM</a:t>
            </a:r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의 강점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173F8B0-21FD-7017-3F52-6C64B8E81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585" y="2154728"/>
            <a:ext cx="4769855" cy="3067652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8B4A75-FA39-372A-5E1B-9BA6CF1B1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114" y="2154728"/>
            <a:ext cx="5189316" cy="3067652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4A8BE3B4-01DC-6DC5-3856-A05550587178}"/>
              </a:ext>
            </a:extLst>
          </p:cNvPr>
          <p:cNvSpPr/>
          <p:nvPr/>
        </p:nvSpPr>
        <p:spPr>
          <a:xfrm>
            <a:off x="5567423" y="3310359"/>
            <a:ext cx="740780" cy="833378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2069A8-8545-149B-FBB2-8943C7D57177}"/>
              </a:ext>
            </a:extLst>
          </p:cNvPr>
          <p:cNvSpPr txBox="1"/>
          <p:nvPr/>
        </p:nvSpPr>
        <p:spPr>
          <a:xfrm>
            <a:off x="30480" y="5749772"/>
            <a:ext cx="12131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엔코더에서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 발생하는 오차때문에 원점으로 </a:t>
            </a:r>
            <a:r>
              <a:rPr lang="ko-KR" altLang="en-US" sz="2400" b="1" dirty="0" err="1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돌아올때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 지도에 오차가 발생한다</a:t>
            </a:r>
            <a:endParaRPr lang="en-US" altLang="ko-KR" sz="24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  <a:p>
            <a:pPr algn="ctr"/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SLAM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의 알고리즘을 통해 </a:t>
            </a:r>
            <a:r>
              <a:rPr lang="ko-KR" altLang="en-US" sz="2400" b="1" dirty="0" err="1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맵을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 수정한다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.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9DEE7D1-4ECD-985A-0BD2-7A57D2B38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6280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4B96F4B-FEBF-6858-A6CE-F52DF04A7757}"/>
              </a:ext>
            </a:extLst>
          </p:cNvPr>
          <p:cNvSpPr/>
          <p:nvPr/>
        </p:nvSpPr>
        <p:spPr>
          <a:xfrm>
            <a:off x="-12191" y="0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SLAM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동영상 강의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D88D5E6-BA25-51F7-E0B4-D378C5C7D7FE}"/>
              </a:ext>
            </a:extLst>
          </p:cNvPr>
          <p:cNvSpPr/>
          <p:nvPr/>
        </p:nvSpPr>
        <p:spPr>
          <a:xfrm>
            <a:off x="9341058" y="3892737"/>
            <a:ext cx="2191954" cy="230478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A76A6D-6B26-691C-1F7C-FA52FE72C235}"/>
              </a:ext>
            </a:extLst>
          </p:cNvPr>
          <p:cNvSpPr txBox="1"/>
          <p:nvPr/>
        </p:nvSpPr>
        <p:spPr>
          <a:xfrm>
            <a:off x="520380" y="5270980"/>
            <a:ext cx="9086607" cy="1061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30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마비옛체" panose="02000503000000000000" pitchFamily="2" charset="-127"/>
                <a:cs typeface="Times New Roman" panose="02020603050405020304" pitchFamily="18" charset="0"/>
              </a:rPr>
              <a:t>자율주행 로봇은 어떻게 주행하는가</a:t>
            </a:r>
            <a:r>
              <a:rPr lang="en-US" altLang="ko-KR" sz="30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마비옛체" panose="02000503000000000000" pitchFamily="2" charset="-127"/>
                <a:cs typeface="Times New Roman" panose="02020603050405020304" pitchFamily="18" charset="0"/>
              </a:rPr>
              <a:t>? SLAM</a:t>
            </a:r>
            <a:r>
              <a:rPr lang="ko-KR" altLang="en-US" sz="30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마비옛체" panose="02000503000000000000" pitchFamily="2" charset="-127"/>
                <a:cs typeface="Times New Roman" panose="02020603050405020304" pitchFamily="18" charset="0"/>
              </a:rPr>
              <a:t>편</a:t>
            </a:r>
            <a:r>
              <a:rPr lang="en-US" altLang="ko-KR" sz="2800" kern="100" dirty="0">
                <a:solidFill>
                  <a:schemeClr val="bg1">
                    <a:lumMod val="95000"/>
                  </a:schemeClr>
                </a:solidFill>
                <a:effectLst/>
                <a:latin typeface="마비옛체" panose="02000503000000000000" pitchFamily="2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https://youtu.be/mJRn41eIkLI?si=Bc8XmJoCiIUUxD8J</a:t>
            </a:r>
            <a:endParaRPr lang="en-US" altLang="ko-KR" sz="3000" kern="100" dirty="0">
              <a:solidFill>
                <a:schemeClr val="bg1">
                  <a:lumMod val="95000"/>
                </a:schemeClr>
              </a:solidFill>
              <a:effectLst/>
              <a:latin typeface="마비옛체" panose="02000503000000000000" pitchFamily="2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3" name="그림 12" descr="텍스트, 스크린샷, 바닥, 지상이(가) 표시된 사진&#10;&#10;자동 생성된 설명">
            <a:extLst>
              <a:ext uri="{FF2B5EF4-FFF2-40B4-BE49-F238E27FC236}">
                <a16:creationId xmlns:a16="http://schemas.microsoft.com/office/drawing/2014/main" id="{F5184C7E-94A4-F031-DABC-05EE5AB49E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88" y="1910897"/>
            <a:ext cx="5741812" cy="3229769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4FA0DC-F589-7217-212B-BB4E398A5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378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5CE263E-44BE-F956-C338-22B8D20F57E7}"/>
              </a:ext>
            </a:extLst>
          </p:cNvPr>
          <p:cNvSpPr/>
          <p:nvPr/>
        </p:nvSpPr>
        <p:spPr>
          <a:xfrm>
            <a:off x="-12191" y="0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1911678" y="2828835"/>
            <a:ext cx="8356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 </a:t>
            </a:r>
            <a:r>
              <a:rPr lang="ko-KR" altLang="en-US" sz="72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CE744E5-F36D-BD0E-C3CB-E369C0B95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1968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5CE263E-44BE-F956-C338-22B8D20F57E7}"/>
              </a:ext>
            </a:extLst>
          </p:cNvPr>
          <p:cNvSpPr/>
          <p:nvPr/>
        </p:nvSpPr>
        <p:spPr>
          <a:xfrm>
            <a:off x="-12191" y="5277"/>
            <a:ext cx="1220419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9ACE5FD-1E72-6412-C474-3760A469C3F2}"/>
              </a:ext>
            </a:extLst>
          </p:cNvPr>
          <p:cNvCxnSpPr/>
          <p:nvPr/>
        </p:nvCxnSpPr>
        <p:spPr>
          <a:xfrm>
            <a:off x="311426" y="1093304"/>
            <a:ext cx="11569148" cy="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6E16DA-C7D2-0262-D2AD-4834F88B0C66}"/>
              </a:ext>
            </a:extLst>
          </p:cNvPr>
          <p:cNvSpPr txBox="1"/>
          <p:nvPr/>
        </p:nvSpPr>
        <p:spPr>
          <a:xfrm>
            <a:off x="95386" y="62571"/>
            <a:ext cx="7499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 </a:t>
            </a:r>
            <a:r>
              <a:rPr lang="ko-KR" altLang="en-US" sz="60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65EB0-ABCD-3F73-2281-03586EB304C3}"/>
              </a:ext>
            </a:extLst>
          </p:cNvPr>
          <p:cNvSpPr txBox="1"/>
          <p:nvPr/>
        </p:nvSpPr>
        <p:spPr>
          <a:xfrm>
            <a:off x="520381" y="1153502"/>
            <a:ext cx="68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Navigation </a:t>
            </a:r>
            <a:r>
              <a:rPr lang="ko-KR" altLang="en-US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이란</a:t>
            </a:r>
            <a:r>
              <a:rPr lang="en-US" altLang="ko-KR" sz="3600" b="1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?</a:t>
            </a:r>
            <a:endParaRPr lang="ko-KR" altLang="en-US" sz="3600" b="1" dirty="0">
              <a:solidFill>
                <a:schemeClr val="bg1">
                  <a:lumMod val="85000"/>
                </a:schemeClr>
              </a:solidFill>
              <a:latin typeface="마비옛체" panose="02000503000000000000" pitchFamily="2" charset="-127"/>
              <a:ea typeface="마비옛체" panose="02000503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6F2D25-0802-210A-5C7E-7E53E3B30E4E}"/>
              </a:ext>
            </a:extLst>
          </p:cNvPr>
          <p:cNvSpPr txBox="1"/>
          <p:nvPr/>
        </p:nvSpPr>
        <p:spPr>
          <a:xfrm>
            <a:off x="395468" y="1865110"/>
            <a:ext cx="114430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로봇이 현재 위치에서 목표 위치까지 어떻게 이동할 것인지를 결정하는 과정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1E356B4-3C14-D831-C81C-1619DF89A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234" y="2524641"/>
            <a:ext cx="4567718" cy="4013170"/>
          </a:xfrm>
          <a:prstGeom prst="rect">
            <a:avLst/>
          </a:prstGeom>
          <a:ln w="50800">
            <a:solidFill>
              <a:schemeClr val="bg1">
                <a:lumMod val="85000"/>
              </a:schemeClr>
            </a:solidFill>
          </a:ln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03116641-BCE9-5E34-DF37-E9E73CBF7CAD}"/>
              </a:ext>
            </a:extLst>
          </p:cNvPr>
          <p:cNvSpPr/>
          <p:nvPr/>
        </p:nvSpPr>
        <p:spPr>
          <a:xfrm>
            <a:off x="5926237" y="3098580"/>
            <a:ext cx="2314937" cy="100699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경로 계획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AC06C0E-2744-C524-A21B-A2E843262535}"/>
              </a:ext>
            </a:extLst>
          </p:cNvPr>
          <p:cNvSpPr/>
          <p:nvPr/>
        </p:nvSpPr>
        <p:spPr>
          <a:xfrm>
            <a:off x="9059118" y="3098580"/>
            <a:ext cx="2314937" cy="100699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주행 제어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8F4662F-D3FF-E803-DCBB-B1179D44C397}"/>
              </a:ext>
            </a:extLst>
          </p:cNvPr>
          <p:cNvSpPr/>
          <p:nvPr/>
        </p:nvSpPr>
        <p:spPr>
          <a:xfrm>
            <a:off x="5926237" y="4763479"/>
            <a:ext cx="2314937" cy="100699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센서 데이터 처리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51205E72-BD4C-F07A-D4D5-8E2323697F2F}"/>
              </a:ext>
            </a:extLst>
          </p:cNvPr>
          <p:cNvSpPr/>
          <p:nvPr/>
        </p:nvSpPr>
        <p:spPr>
          <a:xfrm>
            <a:off x="9059118" y="4763479"/>
            <a:ext cx="2314937" cy="100699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마비옛체" panose="02000503000000000000" pitchFamily="2" charset="-127"/>
                <a:ea typeface="마비옛체" panose="02000503000000000000" pitchFamily="2" charset="-127"/>
              </a:rPr>
              <a:t>상황 인식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0A90EAA-67FB-DA9D-D40C-72DA795BD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26000-C4DD-4B02-AD7D-8A269F0C1332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2891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20056</TotalTime>
  <Words>277</Words>
  <Application>Microsoft Office PowerPoint</Application>
  <PresentationFormat>와이드스크린</PresentationFormat>
  <Paragraphs>80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마비옛체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구 선생</dc:creator>
  <cp:lastModifiedBy>구 선생</cp:lastModifiedBy>
  <cp:revision>853</cp:revision>
  <dcterms:created xsi:type="dcterms:W3CDTF">2022-09-06T17:26:12Z</dcterms:created>
  <dcterms:modified xsi:type="dcterms:W3CDTF">2023-09-09T16:18:51Z</dcterms:modified>
</cp:coreProperties>
</file>

<file path=docProps/thumbnail.jpeg>
</file>